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99" d="100"/>
          <a:sy n="99" d="100"/>
        </p:scale>
        <p:origin x="-9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1594691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299340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2796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3141856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8922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2979336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1591904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738595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4156554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F1752-2087-412B-9C0D-67CAA751F47F}"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346405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4F1752-2087-412B-9C0D-67CAA751F47F}"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257687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4F1752-2087-412B-9C0D-67CAA751F47F}"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312107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4F1752-2087-412B-9C0D-67CAA751F47F}" type="datetimeFigureOut">
              <a:rPr lang="en-US" smtClean="0"/>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232130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F1752-2087-412B-9C0D-67CAA751F47F}" type="datetimeFigureOut">
              <a:rPr lang="en-US" smtClean="0"/>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2304973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F1752-2087-412B-9C0D-67CAA751F47F}"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97639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F1752-2087-412B-9C0D-67CAA751F47F}"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D6A79-3F9F-48D4-AE47-2EFAC6ACFBE4}" type="slidenum">
              <a:rPr lang="en-US" smtClean="0"/>
              <a:t>‹#›</a:t>
            </a:fld>
            <a:endParaRPr lang="en-US"/>
          </a:p>
        </p:txBody>
      </p:sp>
    </p:spTree>
    <p:extLst>
      <p:ext uri="{BB962C8B-B14F-4D97-AF65-F5344CB8AC3E}">
        <p14:creationId xmlns:p14="http://schemas.microsoft.com/office/powerpoint/2010/main" val="362446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4F1752-2087-412B-9C0D-67CAA751F47F}" type="datetimeFigureOut">
              <a:rPr lang="en-US" smtClean="0"/>
              <a:t>12/10/2015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1FD6A79-3F9F-48D4-AE47-2EFAC6ACFBE4}" type="slidenum">
              <a:rPr lang="en-US" smtClean="0"/>
              <a:t>‹#›</a:t>
            </a:fld>
            <a:endParaRPr lang="en-US"/>
          </a:p>
        </p:txBody>
      </p:sp>
    </p:spTree>
    <p:extLst>
      <p:ext uri="{BB962C8B-B14F-4D97-AF65-F5344CB8AC3E}">
        <p14:creationId xmlns:p14="http://schemas.microsoft.com/office/powerpoint/2010/main" val="23265586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chemistry.about.com/od/chemicalvolcanoes/ss/volcano.htm" TargetMode="External"/><Relationship Id="rId2" Type="http://schemas.openxmlformats.org/officeDocument/2006/relationships/hyperlink" Target="http://leslie-box.blogspot.com/2012/03/dynamic-instructional-design-lesson.html" TargetMode="External"/><Relationship Id="rId1" Type="http://schemas.openxmlformats.org/officeDocument/2006/relationships/slideLayout" Target="../slideLayouts/slideLayout3.xml"/><Relationship Id="rId4" Type="http://schemas.openxmlformats.org/officeDocument/2006/relationships/hyperlink" Target="http://www.homeofbob.com/cman/actionPlan/index.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leslie-box.blogspot.com/2012/03/dynamic-instructional-design-lesson.html" TargetMode="External"/><Relationship Id="rId2" Type="http://schemas.openxmlformats.org/officeDocument/2006/relationships/hyperlink" Target="wps.ablongman.com/.../1568290/rub_temp/Ch%202%20-DID%20Designer-2e.doc" TargetMode="External"/><Relationship Id="rId1" Type="http://schemas.openxmlformats.org/officeDocument/2006/relationships/slideLayout" Target="../slideLayouts/slideLayout3.xml"/><Relationship Id="rId4" Type="http://schemas.openxmlformats.org/officeDocument/2006/relationships/hyperlink" Target="http://www.homeofbob.com/cman/actionPlan/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solidFill>
                  <a:schemeClr val="accent4">
                    <a:lumMod val="75000"/>
                  </a:schemeClr>
                </a:solidFill>
              </a:rPr>
              <a:t>Dynamic Instructional Design/Lesson Plan/Action Plan</a:t>
            </a:r>
            <a:endParaRPr lang="en-US" dirty="0">
              <a:solidFill>
                <a:schemeClr val="accent4">
                  <a:lumMod val="75000"/>
                </a:schemeClr>
              </a:solidFill>
            </a:endParaRPr>
          </a:p>
        </p:txBody>
      </p:sp>
      <p:sp>
        <p:nvSpPr>
          <p:cNvPr id="3" name="Subtitle 2"/>
          <p:cNvSpPr>
            <a:spLocks noGrp="1"/>
          </p:cNvSpPr>
          <p:nvPr>
            <p:ph type="subTitle" idx="1"/>
          </p:nvPr>
        </p:nvSpPr>
        <p:spPr>
          <a:xfrm>
            <a:off x="1090864" y="4203032"/>
            <a:ext cx="10299032" cy="2654967"/>
          </a:xfrm>
        </p:spPr>
        <p:txBody>
          <a:bodyPr>
            <a:normAutofit/>
          </a:bodyPr>
          <a:lstStyle/>
          <a:p>
            <a:pPr algn="ctr"/>
            <a:r>
              <a:rPr lang="en-US" dirty="0" smtClean="0">
                <a:solidFill>
                  <a:schemeClr val="accent5">
                    <a:lumMod val="75000"/>
                  </a:schemeClr>
                </a:solidFill>
              </a:rPr>
              <a:t>Alissa Lawson</a:t>
            </a:r>
          </a:p>
          <a:p>
            <a:pPr algn="ctr"/>
            <a:r>
              <a:rPr lang="en-US" dirty="0" smtClean="0">
                <a:solidFill>
                  <a:schemeClr val="accent5">
                    <a:lumMod val="75000"/>
                  </a:schemeClr>
                </a:solidFill>
              </a:rPr>
              <a:t>October 14, 2015</a:t>
            </a:r>
          </a:p>
          <a:p>
            <a:pPr algn="ctr"/>
            <a:r>
              <a:rPr lang="en-US" dirty="0" smtClean="0">
                <a:solidFill>
                  <a:schemeClr val="accent5">
                    <a:lumMod val="75000"/>
                  </a:schemeClr>
                </a:solidFill>
              </a:rPr>
              <a:t>Science Class</a:t>
            </a:r>
          </a:p>
          <a:p>
            <a:pPr algn="ctr"/>
            <a:r>
              <a:rPr lang="en-US" dirty="0" smtClean="0">
                <a:solidFill>
                  <a:schemeClr val="accent5">
                    <a:lumMod val="75000"/>
                  </a:schemeClr>
                </a:solidFill>
              </a:rPr>
              <a:t>The Wonder Of Volcanoes</a:t>
            </a:r>
          </a:p>
          <a:p>
            <a:pPr algn="ctr"/>
            <a:r>
              <a:rPr lang="en-US" sz="1400" i="1" dirty="0" smtClean="0">
                <a:solidFill>
                  <a:srgbClr val="002060"/>
                </a:solidFill>
              </a:rPr>
              <a:t>Fair Use Statement:  “Certain materials included in this presentation are included under the fair use exemption of the U.S. </a:t>
            </a:r>
            <a:r>
              <a:rPr lang="en-US" sz="1400" i="1" dirty="0">
                <a:solidFill>
                  <a:srgbClr val="002060"/>
                </a:solidFill>
              </a:rPr>
              <a:t>C</a:t>
            </a:r>
            <a:r>
              <a:rPr lang="en-US" sz="1400" i="1" dirty="0" smtClean="0">
                <a:solidFill>
                  <a:srgbClr val="002060"/>
                </a:solidFill>
              </a:rPr>
              <a:t>opyright Law and have been prepared according to the multimedia fair use guidelines are restricted from further use”.</a:t>
            </a:r>
          </a:p>
          <a:p>
            <a:r>
              <a:rPr lang="en-US" dirty="0" smtClean="0"/>
              <a:t> </a:t>
            </a:r>
          </a:p>
          <a:p>
            <a:endParaRPr lang="en-US" dirty="0"/>
          </a:p>
        </p:txBody>
      </p:sp>
    </p:spTree>
    <p:extLst>
      <p:ext uri="{BB962C8B-B14F-4D97-AF65-F5344CB8AC3E}">
        <p14:creationId xmlns:p14="http://schemas.microsoft.com/office/powerpoint/2010/main" val="37624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E76618">
                    <a:lumMod val="75000"/>
                  </a:srgbClr>
                </a:solidFill>
              </a:rPr>
              <a:t>Dynamic Instructional Design</a:t>
            </a:r>
            <a:endParaRPr lang="en-US" dirty="0"/>
          </a:p>
        </p:txBody>
      </p:sp>
      <p:sp>
        <p:nvSpPr>
          <p:cNvPr id="3" name="Text Placeholder 2"/>
          <p:cNvSpPr>
            <a:spLocks noGrp="1"/>
          </p:cNvSpPr>
          <p:nvPr>
            <p:ph type="body" idx="1"/>
          </p:nvPr>
        </p:nvSpPr>
        <p:spPr>
          <a:xfrm>
            <a:off x="677335" y="4527447"/>
            <a:ext cx="9220644" cy="2001689"/>
          </a:xfrm>
        </p:spPr>
        <p:txBody>
          <a:bodyPr>
            <a:normAutofit fontScale="70000" lnSpcReduction="20000"/>
          </a:bodyPr>
          <a:lstStyle/>
          <a:p>
            <a:r>
              <a:rPr lang="en-US" dirty="0">
                <a:solidFill>
                  <a:schemeClr val="accent2">
                    <a:lumMod val="75000"/>
                  </a:schemeClr>
                </a:solidFill>
              </a:rPr>
              <a:t>Step 3: Prepare the </a:t>
            </a:r>
            <a:r>
              <a:rPr lang="en-US" dirty="0" smtClean="0">
                <a:solidFill>
                  <a:schemeClr val="accent2">
                    <a:lumMod val="75000"/>
                  </a:schemeClr>
                </a:solidFill>
              </a:rPr>
              <a:t>lesson</a:t>
            </a:r>
          </a:p>
          <a:p>
            <a:pPr marL="342900" indent="-342900">
              <a:buFont typeface="Arial" panose="020B0604020202020204" pitchFamily="34" charset="0"/>
              <a:buChar char="•"/>
            </a:pPr>
            <a:r>
              <a:rPr lang="en-US" dirty="0" smtClean="0">
                <a:solidFill>
                  <a:schemeClr val="accent2">
                    <a:lumMod val="75000"/>
                  </a:schemeClr>
                </a:solidFill>
              </a:rPr>
              <a:t>The classroom will be setup and ready for each student to present their final models</a:t>
            </a:r>
          </a:p>
          <a:p>
            <a:pPr marL="342900" indent="-342900">
              <a:buFont typeface="Arial" panose="020B0604020202020204" pitchFamily="34" charset="0"/>
              <a:buChar char="•"/>
            </a:pPr>
            <a:r>
              <a:rPr lang="en-US" dirty="0" smtClean="0">
                <a:solidFill>
                  <a:schemeClr val="accent2">
                    <a:lumMod val="75000"/>
                  </a:schemeClr>
                </a:solidFill>
              </a:rPr>
              <a:t>I will be setting in the back of the classroom so as to evaluate the presentations</a:t>
            </a:r>
          </a:p>
          <a:p>
            <a:pPr marL="342900" indent="-342900">
              <a:buFont typeface="Arial" panose="020B0604020202020204" pitchFamily="34" charset="0"/>
              <a:buChar char="•"/>
            </a:pPr>
            <a:r>
              <a:rPr lang="en-US" dirty="0" smtClean="0">
                <a:solidFill>
                  <a:schemeClr val="accent2">
                    <a:lumMod val="75000"/>
                  </a:schemeClr>
                </a:solidFill>
              </a:rPr>
              <a:t>The only material the students will need will be their models and individual peer grading sheets</a:t>
            </a:r>
          </a:p>
          <a:p>
            <a:pPr marL="342900" indent="-342900">
              <a:buFont typeface="Arial" panose="020B0604020202020204" pitchFamily="34" charset="0"/>
              <a:buChar char="•"/>
            </a:pPr>
            <a:r>
              <a:rPr lang="en-US" dirty="0" smtClean="0">
                <a:solidFill>
                  <a:schemeClr val="accent2">
                    <a:lumMod val="75000"/>
                  </a:schemeClr>
                </a:solidFill>
              </a:rPr>
              <a:t>I will have my teacher evaluation checklist to ensure each presentation was up to par</a:t>
            </a:r>
          </a:p>
          <a:p>
            <a:pPr marL="342900" indent="-342900">
              <a:buFont typeface="Arial" panose="020B0604020202020204" pitchFamily="34" charset="0"/>
              <a:buChar char="•"/>
            </a:pPr>
            <a:r>
              <a:rPr lang="en-US" dirty="0" smtClean="0">
                <a:solidFill>
                  <a:schemeClr val="accent2">
                    <a:lumMod val="75000"/>
                  </a:schemeClr>
                </a:solidFill>
              </a:rPr>
              <a:t> </a:t>
            </a:r>
            <a:endParaRPr lang="en-US" dirty="0">
              <a:solidFill>
                <a:schemeClr val="accent2">
                  <a:lumMod val="75000"/>
                </a:schemeClr>
              </a:solidFill>
            </a:endParaRPr>
          </a:p>
        </p:txBody>
      </p:sp>
    </p:spTree>
    <p:extLst>
      <p:ext uri="{BB962C8B-B14F-4D97-AF65-F5344CB8AC3E}">
        <p14:creationId xmlns:p14="http://schemas.microsoft.com/office/powerpoint/2010/main" val="4008490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E76618">
                    <a:lumMod val="75000"/>
                  </a:srgbClr>
                </a:solidFill>
              </a:rPr>
              <a:t>Dynamic Instructional Design</a:t>
            </a:r>
            <a:endParaRPr lang="en-US" dirty="0"/>
          </a:p>
        </p:txBody>
      </p:sp>
      <p:sp>
        <p:nvSpPr>
          <p:cNvPr id="3" name="Text Placeholder 2"/>
          <p:cNvSpPr>
            <a:spLocks noGrp="1"/>
          </p:cNvSpPr>
          <p:nvPr>
            <p:ph type="body" idx="1"/>
          </p:nvPr>
        </p:nvSpPr>
        <p:spPr>
          <a:xfrm>
            <a:off x="677335" y="4527447"/>
            <a:ext cx="11290076" cy="2049815"/>
          </a:xfrm>
        </p:spPr>
        <p:txBody>
          <a:bodyPr>
            <a:normAutofit fontScale="77500" lnSpcReduction="20000"/>
          </a:bodyPr>
          <a:lstStyle/>
          <a:p>
            <a:r>
              <a:rPr lang="en-US" dirty="0" smtClean="0">
                <a:solidFill>
                  <a:schemeClr val="accent2">
                    <a:lumMod val="75000"/>
                  </a:schemeClr>
                </a:solidFill>
              </a:rPr>
              <a:t>Action  Plan</a:t>
            </a:r>
          </a:p>
          <a:p>
            <a:pPr marL="342900" indent="-342900">
              <a:buFont typeface="Arial" panose="020B0604020202020204" pitchFamily="34" charset="0"/>
              <a:buChar char="•"/>
            </a:pPr>
            <a:r>
              <a:rPr lang="en-US" dirty="0" smtClean="0">
                <a:solidFill>
                  <a:schemeClr val="accent2">
                    <a:lumMod val="75000"/>
                  </a:schemeClr>
                </a:solidFill>
              </a:rPr>
              <a:t>I will ask the student probing questions to make sure each student is comprehending</a:t>
            </a:r>
          </a:p>
          <a:p>
            <a:pPr marL="342900" indent="-342900">
              <a:buFont typeface="Arial" panose="020B0604020202020204" pitchFamily="34" charset="0"/>
              <a:buChar char="•"/>
            </a:pPr>
            <a:r>
              <a:rPr lang="en-US" dirty="0" smtClean="0">
                <a:solidFill>
                  <a:schemeClr val="accent2">
                    <a:lumMod val="75000"/>
                  </a:schemeClr>
                </a:solidFill>
              </a:rPr>
              <a:t>Prepare a variety of activities for each learning strategy</a:t>
            </a:r>
          </a:p>
          <a:p>
            <a:pPr marL="342900" indent="-342900">
              <a:buFont typeface="Arial" panose="020B0604020202020204" pitchFamily="34" charset="0"/>
              <a:buChar char="•"/>
            </a:pPr>
            <a:r>
              <a:rPr lang="en-US" dirty="0" smtClean="0">
                <a:solidFill>
                  <a:schemeClr val="accent2">
                    <a:lumMod val="75000"/>
                  </a:schemeClr>
                </a:solidFill>
              </a:rPr>
              <a:t>I will make sure the classroom is ready for presentations on the day of by arranging the furniture to fit the needs, making sure there is adequate space </a:t>
            </a:r>
          </a:p>
          <a:p>
            <a:pPr marL="342900" indent="-342900">
              <a:buFont typeface="Arial" panose="020B0604020202020204" pitchFamily="34" charset="0"/>
              <a:buChar char="•"/>
            </a:pPr>
            <a:r>
              <a:rPr lang="en-US" dirty="0" smtClean="0">
                <a:solidFill>
                  <a:schemeClr val="accent2">
                    <a:lumMod val="75000"/>
                  </a:schemeClr>
                </a:solidFill>
              </a:rPr>
              <a:t>I will be setup in the back of the room for the best view of the presentations and to monitor the rest of the class</a:t>
            </a:r>
          </a:p>
          <a:p>
            <a:pPr marL="342900" indent="-342900">
              <a:buFont typeface="Arial" panose="020B0604020202020204" pitchFamily="34" charset="0"/>
              <a:buChar char="•"/>
            </a:pPr>
            <a:endParaRPr lang="en-US" dirty="0" smtClean="0">
              <a:solidFill>
                <a:schemeClr val="accent2">
                  <a:lumMod val="75000"/>
                </a:schemeClr>
              </a:solidFill>
            </a:endParaRPr>
          </a:p>
          <a:p>
            <a:pPr marL="342900" indent="-342900">
              <a:buFont typeface="Arial" panose="020B0604020202020204" pitchFamily="34" charset="0"/>
              <a:buChar char="•"/>
            </a:pPr>
            <a:endParaRPr lang="en-US" dirty="0" smtClean="0">
              <a:solidFill>
                <a:schemeClr val="accent2">
                  <a:lumMod val="75000"/>
                </a:schemeClr>
              </a:solidFill>
            </a:endParaRPr>
          </a:p>
          <a:p>
            <a:pPr marL="342900" indent="-342900">
              <a:buFont typeface="Arial" panose="020B0604020202020204" pitchFamily="34" charset="0"/>
              <a:buChar char="•"/>
            </a:pPr>
            <a:endParaRPr lang="en-US" dirty="0">
              <a:solidFill>
                <a:schemeClr val="accent2">
                  <a:lumMod val="75000"/>
                </a:schemeClr>
              </a:solidFill>
            </a:endParaRPr>
          </a:p>
        </p:txBody>
      </p:sp>
    </p:spTree>
    <p:extLst>
      <p:ext uri="{BB962C8B-B14F-4D97-AF65-F5344CB8AC3E}">
        <p14:creationId xmlns:p14="http://schemas.microsoft.com/office/powerpoint/2010/main" val="2037321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E76618">
                    <a:lumMod val="75000"/>
                  </a:srgbClr>
                </a:solidFill>
              </a:rPr>
              <a:t>Dynamic Instructional Design</a:t>
            </a:r>
            <a:endParaRPr lang="en-US" dirty="0"/>
          </a:p>
        </p:txBody>
      </p:sp>
      <p:sp>
        <p:nvSpPr>
          <p:cNvPr id="3" name="Text Placeholder 2"/>
          <p:cNvSpPr>
            <a:spLocks noGrp="1"/>
          </p:cNvSpPr>
          <p:nvPr>
            <p:ph type="body" idx="1"/>
          </p:nvPr>
        </p:nvSpPr>
        <p:spPr/>
        <p:txBody>
          <a:bodyPr/>
          <a:lstStyle/>
          <a:p>
            <a:r>
              <a:rPr lang="en-US" dirty="0" smtClean="0">
                <a:solidFill>
                  <a:schemeClr val="accent2">
                    <a:lumMod val="75000"/>
                  </a:schemeClr>
                </a:solidFill>
              </a:rPr>
              <a:t>Teaching </a:t>
            </a:r>
            <a:r>
              <a:rPr lang="en-US" dirty="0">
                <a:solidFill>
                  <a:schemeClr val="accent2">
                    <a:lumMod val="75000"/>
                  </a:schemeClr>
                </a:solidFill>
              </a:rPr>
              <a:t>and learning </a:t>
            </a:r>
            <a:r>
              <a:rPr lang="en-US" dirty="0" smtClean="0">
                <a:solidFill>
                  <a:schemeClr val="accent2">
                    <a:lumMod val="75000"/>
                  </a:schemeClr>
                </a:solidFill>
              </a:rPr>
              <a:t>activities</a:t>
            </a:r>
          </a:p>
          <a:p>
            <a:r>
              <a:rPr lang="en-US" dirty="0" smtClean="0">
                <a:solidFill>
                  <a:schemeClr val="accent2">
                    <a:lumMod val="75000"/>
                  </a:schemeClr>
                </a:solidFill>
              </a:rPr>
              <a:t>Videos, Identifying the damage activities, geographical activities </a:t>
            </a:r>
            <a:endParaRPr lang="en-US" dirty="0">
              <a:solidFill>
                <a:schemeClr val="accent2">
                  <a:lumMod val="75000"/>
                </a:schemeClr>
              </a:solidFill>
            </a:endParaRPr>
          </a:p>
        </p:txBody>
      </p:sp>
    </p:spTree>
    <p:extLst>
      <p:ext uri="{BB962C8B-B14F-4D97-AF65-F5344CB8AC3E}">
        <p14:creationId xmlns:p14="http://schemas.microsoft.com/office/powerpoint/2010/main" val="1492969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E76618">
                    <a:lumMod val="75000"/>
                  </a:srgbClr>
                </a:solidFill>
              </a:rPr>
              <a:t>Dynamic Instructional Design</a:t>
            </a:r>
            <a:endParaRPr lang="en-US" dirty="0"/>
          </a:p>
        </p:txBody>
      </p:sp>
      <p:sp>
        <p:nvSpPr>
          <p:cNvPr id="3" name="Text Placeholder 2"/>
          <p:cNvSpPr>
            <a:spLocks noGrp="1"/>
          </p:cNvSpPr>
          <p:nvPr>
            <p:ph type="body" idx="1"/>
          </p:nvPr>
        </p:nvSpPr>
        <p:spPr/>
        <p:txBody>
          <a:bodyPr/>
          <a:lstStyle/>
          <a:p>
            <a:r>
              <a:rPr lang="en-US" dirty="0">
                <a:solidFill>
                  <a:schemeClr val="accent2">
                    <a:lumMod val="75000"/>
                  </a:schemeClr>
                </a:solidFill>
              </a:rPr>
              <a:t>Computers, Internet, PowerPoints, Videos</a:t>
            </a:r>
            <a:endParaRPr lang="en-US" dirty="0" smtClean="0">
              <a:solidFill>
                <a:schemeClr val="accent2">
                  <a:lumMod val="75000"/>
                </a:schemeClr>
              </a:solidFill>
            </a:endParaRPr>
          </a:p>
        </p:txBody>
      </p:sp>
    </p:spTree>
    <p:extLst>
      <p:ext uri="{BB962C8B-B14F-4D97-AF65-F5344CB8AC3E}">
        <p14:creationId xmlns:p14="http://schemas.microsoft.com/office/powerpoint/2010/main" val="3853094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E76618">
                    <a:lumMod val="75000"/>
                  </a:srgbClr>
                </a:solidFill>
              </a:rPr>
              <a:t>Dynamic Instructional Design</a:t>
            </a:r>
            <a:endParaRPr lang="en-US" dirty="0"/>
          </a:p>
        </p:txBody>
      </p:sp>
      <p:sp>
        <p:nvSpPr>
          <p:cNvPr id="3" name="Text Placeholder 2"/>
          <p:cNvSpPr>
            <a:spLocks noGrp="1"/>
          </p:cNvSpPr>
          <p:nvPr>
            <p:ph type="body" idx="1"/>
          </p:nvPr>
        </p:nvSpPr>
        <p:spPr>
          <a:xfrm>
            <a:off x="532955" y="4527448"/>
            <a:ext cx="9717950" cy="2330552"/>
          </a:xfrm>
        </p:spPr>
        <p:txBody>
          <a:bodyPr>
            <a:normAutofit/>
          </a:bodyPr>
          <a:lstStyle/>
          <a:p>
            <a:r>
              <a:rPr lang="en-US" dirty="0" smtClean="0">
                <a:solidFill>
                  <a:schemeClr val="accent2">
                    <a:lumMod val="75000"/>
                  </a:schemeClr>
                </a:solidFill>
              </a:rPr>
              <a:t>References:  </a:t>
            </a:r>
          </a:p>
          <a:p>
            <a:pPr marL="457200" indent="-457200">
              <a:buFont typeface="+mj-lt"/>
              <a:buAutoNum type="arabicPeriod"/>
            </a:pPr>
            <a:r>
              <a:rPr lang="en-US" dirty="0">
                <a:solidFill>
                  <a:schemeClr val="accent2">
                    <a:lumMod val="75000"/>
                  </a:schemeClr>
                </a:solidFill>
                <a:hlinkClick r:id="rId2"/>
              </a:rPr>
              <a:t>http://</a:t>
            </a:r>
            <a:r>
              <a:rPr lang="en-US" dirty="0" smtClean="0">
                <a:solidFill>
                  <a:schemeClr val="accent2">
                    <a:lumMod val="75000"/>
                  </a:schemeClr>
                </a:solidFill>
                <a:hlinkClick r:id="rId2"/>
              </a:rPr>
              <a:t>leslie-box.blogspot.com/2012/03/dynamic-instructional-design-lesson.html</a:t>
            </a:r>
            <a:endParaRPr lang="en-US" dirty="0" smtClean="0">
              <a:solidFill>
                <a:schemeClr val="accent2">
                  <a:lumMod val="75000"/>
                </a:schemeClr>
              </a:solidFill>
            </a:endParaRPr>
          </a:p>
          <a:p>
            <a:pPr marL="457200" indent="-457200">
              <a:buFont typeface="+mj-lt"/>
              <a:buAutoNum type="arabicPeriod"/>
            </a:pPr>
            <a:r>
              <a:rPr lang="en-US" dirty="0">
                <a:solidFill>
                  <a:schemeClr val="accent2">
                    <a:lumMod val="75000"/>
                  </a:schemeClr>
                </a:solidFill>
                <a:hlinkClick r:id="rId3"/>
              </a:rPr>
              <a:t>http://</a:t>
            </a:r>
            <a:r>
              <a:rPr lang="en-US" dirty="0" smtClean="0">
                <a:solidFill>
                  <a:schemeClr val="accent2">
                    <a:lumMod val="75000"/>
                  </a:schemeClr>
                </a:solidFill>
                <a:hlinkClick r:id="rId3"/>
              </a:rPr>
              <a:t>chemistry.about.com/od/chemicalvolcanoes/ss/volcano.htm</a:t>
            </a:r>
            <a:endParaRPr lang="en-US" dirty="0" smtClean="0">
              <a:solidFill>
                <a:schemeClr val="accent2">
                  <a:lumMod val="75000"/>
                </a:schemeClr>
              </a:solidFill>
            </a:endParaRPr>
          </a:p>
          <a:p>
            <a:pPr marL="457200" indent="-457200">
              <a:buFont typeface="+mj-lt"/>
              <a:buAutoNum type="arabicPeriod"/>
            </a:pPr>
            <a:r>
              <a:rPr lang="en-US">
                <a:solidFill>
                  <a:schemeClr val="accent5">
                    <a:lumMod val="75000"/>
                  </a:schemeClr>
                </a:solidFill>
                <a:hlinkClick r:id="rId4"/>
              </a:rPr>
              <a:t>http://www.homeofbob.com/cman/actionPlan/index.HTML</a:t>
            </a:r>
            <a:endParaRPr lang="en-US" dirty="0" smtClean="0">
              <a:solidFill>
                <a:schemeClr val="accent2">
                  <a:lumMod val="75000"/>
                </a:schemeClr>
              </a:solidFill>
            </a:endParaRPr>
          </a:p>
          <a:p>
            <a:pPr marL="457200" indent="-457200">
              <a:buFont typeface="+mj-lt"/>
              <a:buAutoNum type="arabicPeriod"/>
            </a:pPr>
            <a:endParaRPr lang="en-US" dirty="0" smtClean="0">
              <a:solidFill>
                <a:schemeClr val="accent2">
                  <a:lumMod val="75000"/>
                </a:schemeClr>
              </a:solidFill>
            </a:endParaRPr>
          </a:p>
          <a:p>
            <a:pPr marL="457200" indent="-457200">
              <a:buFont typeface="+mj-lt"/>
              <a:buAutoNum type="arabicPeriod"/>
            </a:pPr>
            <a:endParaRPr lang="en-US" dirty="0">
              <a:solidFill>
                <a:schemeClr val="accent2">
                  <a:lumMod val="75000"/>
                </a:schemeClr>
              </a:solidFill>
            </a:endParaRPr>
          </a:p>
        </p:txBody>
      </p:sp>
    </p:spTree>
    <p:extLst>
      <p:ext uri="{BB962C8B-B14F-4D97-AF65-F5344CB8AC3E}">
        <p14:creationId xmlns:p14="http://schemas.microsoft.com/office/powerpoint/2010/main" val="4153653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00B0F0"/>
                </a:solidFill>
              </a:rPr>
              <a:t>Planning for Technology Integration</a:t>
            </a:r>
          </a:p>
        </p:txBody>
      </p:sp>
      <p:sp>
        <p:nvSpPr>
          <p:cNvPr id="3" name="Text Placeholder 2"/>
          <p:cNvSpPr>
            <a:spLocks noGrp="1"/>
          </p:cNvSpPr>
          <p:nvPr>
            <p:ph type="body" idx="1"/>
          </p:nvPr>
        </p:nvSpPr>
        <p:spPr>
          <a:xfrm>
            <a:off x="818147" y="4527448"/>
            <a:ext cx="11213431" cy="2330551"/>
          </a:xfrm>
        </p:spPr>
        <p:txBody>
          <a:bodyPr>
            <a:normAutofit/>
          </a:bodyPr>
          <a:lstStyle/>
          <a:p>
            <a:pPr marL="285750" indent="-285750">
              <a:buFont typeface="Arial" panose="020B0604020202020204" pitchFamily="34" charset="0"/>
              <a:buChar char="•"/>
            </a:pPr>
            <a:r>
              <a:rPr lang="en-US" dirty="0" smtClean="0">
                <a:solidFill>
                  <a:schemeClr val="accent5">
                    <a:lumMod val="75000"/>
                  </a:schemeClr>
                </a:solidFill>
                <a:hlinkClick r:id="rId2" action="ppaction://hlinkfile"/>
              </a:rPr>
              <a:t>DID: wps.ablongman.com/.../1568290/</a:t>
            </a:r>
            <a:r>
              <a:rPr lang="en-US" dirty="0" err="1" smtClean="0">
                <a:solidFill>
                  <a:schemeClr val="accent5">
                    <a:lumMod val="75000"/>
                  </a:schemeClr>
                </a:solidFill>
                <a:hlinkClick r:id="rId2" action="ppaction://hlinkfile"/>
              </a:rPr>
              <a:t>rub_temp</a:t>
            </a:r>
            <a:r>
              <a:rPr lang="en-US" dirty="0" smtClean="0">
                <a:solidFill>
                  <a:schemeClr val="accent5">
                    <a:lumMod val="75000"/>
                  </a:schemeClr>
                </a:solidFill>
                <a:hlinkClick r:id="rId2" action="ppaction://hlinkfile"/>
              </a:rPr>
              <a:t>/</a:t>
            </a:r>
            <a:r>
              <a:rPr lang="en-US" dirty="0" err="1" smtClean="0">
                <a:solidFill>
                  <a:schemeClr val="accent5">
                    <a:lumMod val="75000"/>
                  </a:schemeClr>
                </a:solidFill>
                <a:hlinkClick r:id="rId2" action="ppaction://hlinkfile"/>
              </a:rPr>
              <a:t>Ch</a:t>
            </a:r>
            <a:r>
              <a:rPr lang="en-US" dirty="0" smtClean="0">
                <a:solidFill>
                  <a:schemeClr val="accent5">
                    <a:lumMod val="75000"/>
                  </a:schemeClr>
                </a:solidFill>
                <a:hlinkClick r:id="rId2" action="ppaction://hlinkfile"/>
              </a:rPr>
              <a:t> 2 -DID Designer-2e.doc </a:t>
            </a:r>
            <a:endParaRPr lang="en-US" dirty="0" smtClean="0">
              <a:solidFill>
                <a:schemeClr val="accent5">
                  <a:lumMod val="75000"/>
                </a:schemeClr>
              </a:solidFill>
            </a:endParaRPr>
          </a:p>
          <a:p>
            <a:pPr marL="285750" indent="-285750">
              <a:buFont typeface="Arial" panose="020B0604020202020204" pitchFamily="34" charset="0"/>
              <a:buChar char="•"/>
            </a:pPr>
            <a:r>
              <a:rPr lang="en-US" dirty="0" smtClean="0">
                <a:solidFill>
                  <a:schemeClr val="accent5">
                    <a:lumMod val="75000"/>
                  </a:schemeClr>
                </a:solidFill>
                <a:hlinkClick r:id="rId3"/>
              </a:rPr>
              <a:t>Lesson Plan:  http://leslie-box.blogspot.com/2012/03/dynamic-instructional-design-lesson.html</a:t>
            </a:r>
            <a:endParaRPr lang="en-US" dirty="0" smtClean="0">
              <a:solidFill>
                <a:schemeClr val="accent5">
                  <a:lumMod val="75000"/>
                </a:schemeClr>
              </a:solidFill>
            </a:endParaRPr>
          </a:p>
          <a:p>
            <a:pPr marL="285750" indent="-285750">
              <a:buFont typeface="Arial" panose="020B0604020202020204" pitchFamily="34" charset="0"/>
              <a:buChar char="•"/>
            </a:pPr>
            <a:r>
              <a:rPr lang="en-US" dirty="0" smtClean="0">
                <a:solidFill>
                  <a:schemeClr val="accent5">
                    <a:lumMod val="75000"/>
                  </a:schemeClr>
                </a:solidFill>
                <a:hlinkClick r:id="rId4"/>
              </a:rPr>
              <a:t>Action Plan:  http://www.homeofbob.com/cman/actionPlan/index.HTML</a:t>
            </a:r>
            <a:endParaRPr lang="en-US" dirty="0" smtClean="0">
              <a:solidFill>
                <a:schemeClr val="accent5">
                  <a:lumMod val="75000"/>
                </a:schemeClr>
              </a:solidFill>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16041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solidFill>
                  <a:schemeClr val="accent4">
                    <a:lumMod val="75000"/>
                  </a:schemeClr>
                </a:solidFill>
              </a:rPr>
              <a:t>Dynamic Instructional Design</a:t>
            </a:r>
          </a:p>
        </p:txBody>
      </p:sp>
      <p:sp>
        <p:nvSpPr>
          <p:cNvPr id="3" name="Subtitle 2"/>
          <p:cNvSpPr>
            <a:spLocks noGrp="1"/>
          </p:cNvSpPr>
          <p:nvPr>
            <p:ph type="subTitle" idx="1"/>
          </p:nvPr>
        </p:nvSpPr>
        <p:spPr>
          <a:xfrm>
            <a:off x="1507066" y="4050833"/>
            <a:ext cx="9096765" cy="2045167"/>
          </a:xfrm>
        </p:spPr>
        <p:txBody>
          <a:bodyPr>
            <a:normAutofit fontScale="92500" lnSpcReduction="20000"/>
          </a:bodyPr>
          <a:lstStyle/>
          <a:p>
            <a:pPr algn="l"/>
            <a:r>
              <a:rPr lang="en-US" dirty="0" smtClean="0">
                <a:solidFill>
                  <a:schemeClr val="accent2">
                    <a:lumMod val="75000"/>
                  </a:schemeClr>
                </a:solidFill>
              </a:rPr>
              <a:t>Step 1: Know the Learner</a:t>
            </a:r>
          </a:p>
          <a:p>
            <a:pPr marL="285750" indent="-285750" algn="l">
              <a:buFont typeface="Arial" panose="020B0604020202020204" pitchFamily="34" charset="0"/>
              <a:buChar char="•"/>
            </a:pPr>
            <a:r>
              <a:rPr lang="en-US" dirty="0" smtClean="0">
                <a:solidFill>
                  <a:schemeClr val="accent2">
                    <a:lumMod val="75000"/>
                  </a:schemeClr>
                </a:solidFill>
              </a:rPr>
              <a:t>Our topic for this week will be The Wonder Of Volcanoes.  In the beginning of the week we started of talking about the areas in the world where volcanoes are located, what a volcano contains, the damage it can do, etc.  In this lesson we will be focusing on creating our own volcanoes.  The students in my class are from all ethnic groups and backgrounds.  They already have the knowledge to be successful in making the models and have very creative minds.  In this class students possess different styles for which I have applied my instructions to fit each one.</a:t>
            </a:r>
          </a:p>
        </p:txBody>
      </p:sp>
    </p:spTree>
    <p:extLst>
      <p:ext uri="{BB962C8B-B14F-4D97-AF65-F5344CB8AC3E}">
        <p14:creationId xmlns:p14="http://schemas.microsoft.com/office/powerpoint/2010/main" val="1115938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08547"/>
            <a:ext cx="8596668" cy="4318901"/>
          </a:xfrm>
        </p:spPr>
        <p:txBody>
          <a:bodyPr>
            <a:normAutofit/>
          </a:bodyPr>
          <a:lstStyle/>
          <a:p>
            <a:r>
              <a:rPr lang="en-US" sz="5400" dirty="0">
                <a:solidFill>
                  <a:schemeClr val="accent4">
                    <a:lumMod val="75000"/>
                  </a:schemeClr>
                </a:solidFill>
              </a:rPr>
              <a:t>Dynamic Instructional Design</a:t>
            </a:r>
          </a:p>
        </p:txBody>
      </p:sp>
      <p:sp>
        <p:nvSpPr>
          <p:cNvPr id="3" name="Text Placeholder 2"/>
          <p:cNvSpPr>
            <a:spLocks noGrp="1"/>
          </p:cNvSpPr>
          <p:nvPr>
            <p:ph type="body" idx="1"/>
          </p:nvPr>
        </p:nvSpPr>
        <p:spPr>
          <a:xfrm>
            <a:off x="677335" y="4527448"/>
            <a:ext cx="9477318" cy="2210236"/>
          </a:xfrm>
        </p:spPr>
        <p:txBody>
          <a:bodyPr>
            <a:normAutofit fontScale="85000" lnSpcReduction="10000"/>
          </a:bodyPr>
          <a:lstStyle/>
          <a:p>
            <a:r>
              <a:rPr lang="en-US" dirty="0" smtClean="0">
                <a:solidFill>
                  <a:schemeClr val="accent2">
                    <a:lumMod val="75000"/>
                  </a:schemeClr>
                </a:solidFill>
              </a:rPr>
              <a:t>Step 2:  Articulate Objectives and Standards</a:t>
            </a:r>
          </a:p>
          <a:p>
            <a:r>
              <a:rPr lang="en-US" dirty="0" smtClean="0">
                <a:solidFill>
                  <a:schemeClr val="accent2">
                    <a:lumMod val="75000"/>
                  </a:schemeClr>
                </a:solidFill>
              </a:rPr>
              <a:t>By the end of this lesson, students will be able to</a:t>
            </a:r>
          </a:p>
          <a:p>
            <a:pPr marL="342900" indent="-342900">
              <a:buFont typeface="Arial" panose="020B0604020202020204" pitchFamily="34" charset="0"/>
              <a:buChar char="•"/>
            </a:pPr>
            <a:r>
              <a:rPr lang="en-US" dirty="0" smtClean="0">
                <a:solidFill>
                  <a:schemeClr val="accent2">
                    <a:lumMod val="75000"/>
                  </a:schemeClr>
                </a:solidFill>
              </a:rPr>
              <a:t>Describe what a volcano is, what makes it erupt, and the its effects</a:t>
            </a:r>
          </a:p>
          <a:p>
            <a:pPr marL="342900" indent="-342900">
              <a:buFont typeface="Arial" panose="020B0604020202020204" pitchFamily="34" charset="0"/>
              <a:buChar char="•"/>
            </a:pPr>
            <a:r>
              <a:rPr lang="en-US" dirty="0" smtClean="0">
                <a:solidFill>
                  <a:schemeClr val="accent2">
                    <a:lumMod val="75000"/>
                  </a:schemeClr>
                </a:solidFill>
              </a:rPr>
              <a:t>Analyze chemical reactions to make their model erupt</a:t>
            </a:r>
          </a:p>
          <a:p>
            <a:pPr marL="342900" indent="-342900">
              <a:buFont typeface="Arial" panose="020B0604020202020204" pitchFamily="34" charset="0"/>
              <a:buChar char="•"/>
            </a:pPr>
            <a:r>
              <a:rPr lang="en-US" dirty="0" smtClean="0">
                <a:solidFill>
                  <a:schemeClr val="accent2">
                    <a:lumMod val="75000"/>
                  </a:schemeClr>
                </a:solidFill>
              </a:rPr>
              <a:t>Identify different materials that they can create their models out of </a:t>
            </a:r>
          </a:p>
          <a:p>
            <a:pPr marL="342900" indent="-342900">
              <a:buFont typeface="Arial" panose="020B0604020202020204" pitchFamily="34" charset="0"/>
              <a:buChar char="•"/>
            </a:pPr>
            <a:r>
              <a:rPr lang="en-US" dirty="0" smtClean="0">
                <a:solidFill>
                  <a:schemeClr val="accent2">
                    <a:lumMod val="75000"/>
                  </a:schemeClr>
                </a:solidFill>
              </a:rPr>
              <a:t>Identify what areas in the world that have to face these dangerous wonders of nature</a:t>
            </a:r>
          </a:p>
          <a:p>
            <a:pPr marL="342900" indent="-342900">
              <a:buFont typeface="Arial" panose="020B0604020202020204" pitchFamily="34" charset="0"/>
              <a:buChar char="•"/>
            </a:pPr>
            <a:endParaRPr lang="en-US" dirty="0" smtClean="0">
              <a:solidFill>
                <a:schemeClr val="accent2">
                  <a:lumMod val="75000"/>
                </a:schemeClr>
              </a:solidFill>
            </a:endParaRPr>
          </a:p>
          <a:p>
            <a:pPr marL="342900" indent="-342900">
              <a:buFont typeface="Arial" panose="020B0604020202020204" pitchFamily="34" charset="0"/>
              <a:buChar char="•"/>
            </a:pPr>
            <a:endParaRPr lang="en-US" dirty="0" smtClean="0">
              <a:solidFill>
                <a:schemeClr val="accent2">
                  <a:lumMod val="75000"/>
                </a:schemeClr>
              </a:solidFill>
            </a:endParaRPr>
          </a:p>
          <a:p>
            <a:pPr marL="342900" indent="-342900">
              <a:buFont typeface="Arial" panose="020B0604020202020204" pitchFamily="34" charset="0"/>
              <a:buChar char="•"/>
            </a:pPr>
            <a:endParaRPr lang="en-US" dirty="0">
              <a:solidFill>
                <a:schemeClr val="accent2">
                  <a:lumMod val="75000"/>
                </a:schemeClr>
              </a:solidFill>
            </a:endParaRPr>
          </a:p>
        </p:txBody>
      </p:sp>
    </p:spTree>
    <p:extLst>
      <p:ext uri="{BB962C8B-B14F-4D97-AF65-F5344CB8AC3E}">
        <p14:creationId xmlns:p14="http://schemas.microsoft.com/office/powerpoint/2010/main" val="2052193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accent4">
                    <a:lumMod val="75000"/>
                  </a:schemeClr>
                </a:solidFill>
              </a:rPr>
              <a:t>Dynamic Instructional Design</a:t>
            </a:r>
          </a:p>
        </p:txBody>
      </p:sp>
      <p:sp>
        <p:nvSpPr>
          <p:cNvPr id="3" name="Text Placeholder 2"/>
          <p:cNvSpPr>
            <a:spLocks noGrp="1"/>
          </p:cNvSpPr>
          <p:nvPr>
            <p:ph type="body" idx="1"/>
          </p:nvPr>
        </p:nvSpPr>
        <p:spPr>
          <a:xfrm>
            <a:off x="677335" y="4527448"/>
            <a:ext cx="9461276" cy="2330552"/>
          </a:xfrm>
        </p:spPr>
        <p:txBody>
          <a:bodyPr>
            <a:noAutofit/>
          </a:bodyPr>
          <a:lstStyle/>
          <a:p>
            <a:r>
              <a:rPr lang="en-US" sz="1800" dirty="0">
                <a:solidFill>
                  <a:schemeClr val="accent1">
                    <a:lumMod val="75000"/>
                  </a:schemeClr>
                </a:solidFill>
              </a:rPr>
              <a:t>Step </a:t>
            </a:r>
            <a:r>
              <a:rPr lang="en-US" sz="1800" dirty="0" smtClean="0">
                <a:solidFill>
                  <a:schemeClr val="accent1">
                    <a:lumMod val="75000"/>
                  </a:schemeClr>
                </a:solidFill>
              </a:rPr>
              <a:t>3: </a:t>
            </a:r>
            <a:r>
              <a:rPr lang="en-US" sz="1800" dirty="0">
                <a:solidFill>
                  <a:schemeClr val="accent1">
                    <a:lumMod val="75000"/>
                  </a:schemeClr>
                </a:solidFill>
              </a:rPr>
              <a:t>Identify Teaching and Learning </a:t>
            </a:r>
            <a:r>
              <a:rPr lang="en-US" sz="1800" dirty="0" smtClean="0">
                <a:solidFill>
                  <a:schemeClr val="accent1">
                    <a:lumMod val="75000"/>
                  </a:schemeClr>
                </a:solidFill>
              </a:rPr>
              <a:t>Strategies</a:t>
            </a:r>
          </a:p>
          <a:p>
            <a:pPr marL="342900" indent="-342900">
              <a:buFont typeface="Arial" panose="020B0604020202020204" pitchFamily="34" charset="0"/>
              <a:buChar char="•"/>
            </a:pPr>
            <a:r>
              <a:rPr lang="en-US" sz="1800" dirty="0" smtClean="0">
                <a:solidFill>
                  <a:schemeClr val="accent1">
                    <a:lumMod val="75000"/>
                  </a:schemeClr>
                </a:solidFill>
              </a:rPr>
              <a:t>I will ensure there will be different teaching styles and learning styles incorporated in the lesson, giving the students a variety of activities and scenarios to enhance understanding. Power Points and videos will be very effective for visual learners.  For those who need hands on learning this project will help them get a better understanding of volcanoes.</a:t>
            </a:r>
            <a:endParaRPr lang="en-US" sz="1800" dirty="0">
              <a:solidFill>
                <a:schemeClr val="accent2">
                  <a:lumMod val="75000"/>
                </a:schemeClr>
              </a:solidFill>
            </a:endParaRPr>
          </a:p>
        </p:txBody>
      </p:sp>
    </p:spTree>
    <p:extLst>
      <p:ext uri="{BB962C8B-B14F-4D97-AF65-F5344CB8AC3E}">
        <p14:creationId xmlns:p14="http://schemas.microsoft.com/office/powerpoint/2010/main" val="2609877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E76618">
                    <a:lumMod val="75000"/>
                  </a:srgbClr>
                </a:solidFill>
              </a:rPr>
              <a:t>Dynamic Instructional Design</a:t>
            </a:r>
            <a:endParaRPr lang="en-US" dirty="0"/>
          </a:p>
        </p:txBody>
      </p:sp>
      <p:sp>
        <p:nvSpPr>
          <p:cNvPr id="3" name="Text Placeholder 2"/>
          <p:cNvSpPr>
            <a:spLocks noGrp="1"/>
          </p:cNvSpPr>
          <p:nvPr>
            <p:ph type="body" idx="1"/>
          </p:nvPr>
        </p:nvSpPr>
        <p:spPr>
          <a:xfrm>
            <a:off x="677335" y="4527448"/>
            <a:ext cx="9573570" cy="2194194"/>
          </a:xfrm>
        </p:spPr>
        <p:txBody>
          <a:bodyPr>
            <a:normAutofit fontScale="85000" lnSpcReduction="10000"/>
          </a:bodyPr>
          <a:lstStyle/>
          <a:p>
            <a:r>
              <a:rPr lang="en-US" sz="3300" dirty="0" smtClean="0">
                <a:solidFill>
                  <a:schemeClr val="accent2">
                    <a:lumMod val="75000"/>
                  </a:schemeClr>
                </a:solidFill>
              </a:rPr>
              <a:t>Step 4</a:t>
            </a:r>
            <a:r>
              <a:rPr lang="en-US" sz="3300" dirty="0">
                <a:solidFill>
                  <a:schemeClr val="accent2">
                    <a:lumMod val="75000"/>
                  </a:schemeClr>
                </a:solidFill>
              </a:rPr>
              <a:t>:  Step 4: Identify and Select Support </a:t>
            </a:r>
            <a:r>
              <a:rPr lang="en-US" sz="3300" dirty="0" smtClean="0">
                <a:solidFill>
                  <a:schemeClr val="accent2">
                    <a:lumMod val="75000"/>
                  </a:schemeClr>
                </a:solidFill>
              </a:rPr>
              <a:t>Technologies</a:t>
            </a:r>
          </a:p>
          <a:p>
            <a:pPr marL="342900" indent="-342900">
              <a:buFont typeface="Arial" panose="020B0604020202020204" pitchFamily="34" charset="0"/>
              <a:buChar char="•"/>
            </a:pPr>
            <a:r>
              <a:rPr lang="en-US" sz="3300" dirty="0" smtClean="0">
                <a:solidFill>
                  <a:schemeClr val="accent2">
                    <a:lumMod val="75000"/>
                  </a:schemeClr>
                </a:solidFill>
              </a:rPr>
              <a:t>Computers, Internet, PowerPoints, Videos, Cardboard, scissors, Baking soda, vinegar, flour, oil, dish washing liquid, </a:t>
            </a:r>
            <a:r>
              <a:rPr lang="en-US" sz="3300" dirty="0" err="1" smtClean="0">
                <a:solidFill>
                  <a:schemeClr val="accent2">
                    <a:lumMod val="75000"/>
                  </a:schemeClr>
                </a:solidFill>
              </a:rPr>
              <a:t>salt,and</a:t>
            </a:r>
            <a:r>
              <a:rPr lang="en-US" sz="3300" dirty="0" smtClean="0">
                <a:solidFill>
                  <a:schemeClr val="accent2">
                    <a:lumMod val="75000"/>
                  </a:schemeClr>
                </a:solidFill>
              </a:rPr>
              <a:t> (whatever material you will be using for your mold)</a:t>
            </a:r>
          </a:p>
          <a:p>
            <a:pPr marL="342900" indent="-342900">
              <a:buFont typeface="Arial" panose="020B0604020202020204" pitchFamily="34" charset="0"/>
              <a:buChar char="•"/>
            </a:pPr>
            <a:endParaRPr lang="en-US" sz="3300" dirty="0" smtClean="0">
              <a:solidFill>
                <a:schemeClr val="accent2">
                  <a:lumMod val="75000"/>
                </a:schemeClr>
              </a:solidFill>
            </a:endParaRPr>
          </a:p>
          <a:p>
            <a:pPr marL="342900" indent="-342900">
              <a:buFont typeface="Arial" panose="020B0604020202020204" pitchFamily="34" charset="0"/>
              <a:buChar char="•"/>
            </a:pPr>
            <a:endParaRPr lang="en-US" dirty="0">
              <a:solidFill>
                <a:schemeClr val="accent2">
                  <a:lumMod val="75000"/>
                </a:schemeClr>
              </a:solidFill>
            </a:endParaRPr>
          </a:p>
        </p:txBody>
      </p:sp>
    </p:spTree>
    <p:extLst>
      <p:ext uri="{BB962C8B-B14F-4D97-AF65-F5344CB8AC3E}">
        <p14:creationId xmlns:p14="http://schemas.microsoft.com/office/powerpoint/2010/main" val="197059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E76618">
                    <a:lumMod val="75000"/>
                  </a:srgbClr>
                </a:solidFill>
              </a:rPr>
              <a:t>Dynamic Instructional Design</a:t>
            </a:r>
            <a:endParaRPr lang="en-US" dirty="0"/>
          </a:p>
        </p:txBody>
      </p:sp>
      <p:sp>
        <p:nvSpPr>
          <p:cNvPr id="3" name="Text Placeholder 2"/>
          <p:cNvSpPr>
            <a:spLocks noGrp="1"/>
          </p:cNvSpPr>
          <p:nvPr>
            <p:ph type="body" idx="1"/>
          </p:nvPr>
        </p:nvSpPr>
        <p:spPr>
          <a:xfrm>
            <a:off x="677335" y="4527447"/>
            <a:ext cx="10792770" cy="2049815"/>
          </a:xfrm>
        </p:spPr>
        <p:txBody>
          <a:bodyPr>
            <a:normAutofit fontScale="85000" lnSpcReduction="10000"/>
          </a:bodyPr>
          <a:lstStyle/>
          <a:p>
            <a:r>
              <a:rPr lang="en-US" dirty="0">
                <a:solidFill>
                  <a:schemeClr val="accent2">
                    <a:lumMod val="75000"/>
                  </a:schemeClr>
                </a:solidFill>
              </a:rPr>
              <a:t>Step 5: Evaluate and Revise the </a:t>
            </a:r>
            <a:r>
              <a:rPr lang="en-US" dirty="0" smtClean="0">
                <a:solidFill>
                  <a:schemeClr val="accent2">
                    <a:lumMod val="75000"/>
                  </a:schemeClr>
                </a:solidFill>
              </a:rPr>
              <a:t>Design</a:t>
            </a:r>
          </a:p>
          <a:p>
            <a:r>
              <a:rPr lang="en-US" dirty="0" smtClean="0">
                <a:solidFill>
                  <a:schemeClr val="accent2">
                    <a:lumMod val="75000"/>
                  </a:schemeClr>
                </a:solidFill>
              </a:rPr>
              <a:t>Students are giving guidelines to follow and must adhere in order to complete the activities in a timely and satisfactory manner.  They are encouraged to use the library media center to get ideas on how to complete their projects.  To complete the assignment students will have to present their final projects to the class and will be graded on appearance, successfulness of its reaction, and facts expressed to the class about what they have learned.  Students will also have the opportunity to give their feedback to each other.  At the end of the presentations the models will be put on display and their will be a vote for the best one.</a:t>
            </a:r>
            <a:endParaRPr lang="en-US" dirty="0">
              <a:solidFill>
                <a:schemeClr val="accent2">
                  <a:lumMod val="75000"/>
                </a:schemeClr>
              </a:solidFill>
            </a:endParaRPr>
          </a:p>
        </p:txBody>
      </p:sp>
    </p:spTree>
    <p:extLst>
      <p:ext uri="{BB962C8B-B14F-4D97-AF65-F5344CB8AC3E}">
        <p14:creationId xmlns:p14="http://schemas.microsoft.com/office/powerpoint/2010/main" val="2957877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E76618">
                    <a:lumMod val="75000"/>
                  </a:srgbClr>
                </a:solidFill>
              </a:rPr>
              <a:t>Dynamic Instructional Design</a:t>
            </a:r>
            <a:endParaRPr lang="en-US" dirty="0"/>
          </a:p>
        </p:txBody>
      </p:sp>
      <p:sp>
        <p:nvSpPr>
          <p:cNvPr id="3" name="Text Placeholder 2"/>
          <p:cNvSpPr>
            <a:spLocks noGrp="1"/>
          </p:cNvSpPr>
          <p:nvPr>
            <p:ph type="body" idx="1"/>
          </p:nvPr>
        </p:nvSpPr>
        <p:spPr>
          <a:xfrm>
            <a:off x="677335" y="4527447"/>
            <a:ext cx="9284812" cy="2049815"/>
          </a:xfrm>
        </p:spPr>
        <p:txBody>
          <a:bodyPr>
            <a:normAutofit lnSpcReduction="10000"/>
          </a:bodyPr>
          <a:lstStyle/>
          <a:p>
            <a:r>
              <a:rPr lang="en-US" dirty="0" smtClean="0">
                <a:solidFill>
                  <a:schemeClr val="accent2">
                    <a:lumMod val="75000"/>
                  </a:schemeClr>
                </a:solidFill>
              </a:rPr>
              <a:t>Lesson Plan</a:t>
            </a:r>
          </a:p>
          <a:p>
            <a:r>
              <a:rPr lang="en-US" dirty="0" smtClean="0">
                <a:solidFill>
                  <a:schemeClr val="accent2">
                    <a:lumMod val="75000"/>
                  </a:schemeClr>
                </a:solidFill>
              </a:rPr>
              <a:t>Step 1:  Ready the Learner</a:t>
            </a:r>
          </a:p>
          <a:p>
            <a:r>
              <a:rPr lang="en-US" dirty="0" smtClean="0">
                <a:solidFill>
                  <a:schemeClr val="accent2">
                    <a:lumMod val="75000"/>
                  </a:schemeClr>
                </a:solidFill>
              </a:rPr>
              <a:t>Reviewing learning characteristics and entry skills by giving the students the avenues to complete this assignment.  Making sure they have been successfully instructed and have had their questions answered before they turn in the final project.</a:t>
            </a:r>
            <a:endParaRPr lang="en-US" dirty="0">
              <a:solidFill>
                <a:schemeClr val="accent2">
                  <a:lumMod val="75000"/>
                </a:schemeClr>
              </a:solidFill>
            </a:endParaRPr>
          </a:p>
        </p:txBody>
      </p:sp>
    </p:spTree>
    <p:extLst>
      <p:ext uri="{BB962C8B-B14F-4D97-AF65-F5344CB8AC3E}">
        <p14:creationId xmlns:p14="http://schemas.microsoft.com/office/powerpoint/2010/main" val="1285327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rgbClr val="E76618">
                    <a:lumMod val="75000"/>
                  </a:srgbClr>
                </a:solidFill>
              </a:rPr>
              <a:t>Dynamic Instructional Design</a:t>
            </a:r>
            <a:endParaRPr lang="en-US" dirty="0"/>
          </a:p>
        </p:txBody>
      </p:sp>
      <p:sp>
        <p:nvSpPr>
          <p:cNvPr id="3" name="Text Placeholder 2"/>
          <p:cNvSpPr>
            <a:spLocks noGrp="1"/>
          </p:cNvSpPr>
          <p:nvPr>
            <p:ph type="body" idx="1"/>
          </p:nvPr>
        </p:nvSpPr>
        <p:spPr/>
        <p:txBody>
          <a:bodyPr/>
          <a:lstStyle/>
          <a:p>
            <a:r>
              <a:rPr lang="en-US" dirty="0">
                <a:solidFill>
                  <a:schemeClr val="accent2">
                    <a:lumMod val="75000"/>
                  </a:schemeClr>
                </a:solidFill>
              </a:rPr>
              <a:t>Step 2: Target Specific </a:t>
            </a:r>
            <a:r>
              <a:rPr lang="en-US" dirty="0" smtClean="0">
                <a:solidFill>
                  <a:schemeClr val="accent2">
                    <a:lumMod val="75000"/>
                  </a:schemeClr>
                </a:solidFill>
              </a:rPr>
              <a:t>Objectives</a:t>
            </a:r>
          </a:p>
          <a:p>
            <a:r>
              <a:rPr lang="en-US" dirty="0">
                <a:solidFill>
                  <a:schemeClr val="accent2">
                    <a:lumMod val="75000"/>
                  </a:schemeClr>
                </a:solidFill>
              </a:rPr>
              <a:t>Analyze chemical reactions to make their model erupt</a:t>
            </a:r>
          </a:p>
          <a:p>
            <a:endParaRPr lang="en-US" dirty="0">
              <a:solidFill>
                <a:schemeClr val="accent2">
                  <a:lumMod val="75000"/>
                </a:schemeClr>
              </a:solidFill>
            </a:endParaRPr>
          </a:p>
        </p:txBody>
      </p:sp>
    </p:spTree>
    <p:extLst>
      <p:ext uri="{BB962C8B-B14F-4D97-AF65-F5344CB8AC3E}">
        <p14:creationId xmlns:p14="http://schemas.microsoft.com/office/powerpoint/2010/main" val="469843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118</TotalTime>
  <Words>785</Words>
  <Application>Microsoft Office PowerPoint</Application>
  <PresentationFormat>Custom</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Dynamic Instructional Design/Lesson Plan/Action Plan</vt:lpstr>
      <vt:lpstr>Planning for Technology Integration</vt:lpstr>
      <vt:lpstr>Dynamic Instructional Design</vt:lpstr>
      <vt:lpstr>Dynamic Instructional Design</vt:lpstr>
      <vt:lpstr>Dynamic Instructional Design</vt:lpstr>
      <vt:lpstr>Dynamic Instructional Design</vt:lpstr>
      <vt:lpstr>Dynamic Instructional Design</vt:lpstr>
      <vt:lpstr>Dynamic Instructional Design</vt:lpstr>
      <vt:lpstr>Dynamic Instructional Design</vt:lpstr>
      <vt:lpstr>Dynamic Instructional Design</vt:lpstr>
      <vt:lpstr>Dynamic Instructional Design</vt:lpstr>
      <vt:lpstr>Dynamic Instructional Design</vt:lpstr>
      <vt:lpstr>Dynamic Instructional Design</vt:lpstr>
      <vt:lpstr>Dynamic Instructional Design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Instructional Design/Lesson Plan/Action Plan</dc:title>
  <dc:creator>Lawson, Alissa S</dc:creator>
  <cp:lastModifiedBy>Irene</cp:lastModifiedBy>
  <cp:revision>15</cp:revision>
  <dcterms:created xsi:type="dcterms:W3CDTF">2015-10-14T22:38:15Z</dcterms:created>
  <dcterms:modified xsi:type="dcterms:W3CDTF">2015-12-10T19:15:57Z</dcterms:modified>
</cp:coreProperties>
</file>